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37" r:id="rId1"/>
  </p:sldMasterIdLst>
  <p:notesMasterIdLst>
    <p:notesMasterId r:id="rId51"/>
  </p:notesMasterIdLst>
  <p:sldIdLst>
    <p:sldId id="256" r:id="rId2"/>
    <p:sldId id="580" r:id="rId3"/>
    <p:sldId id="338" r:id="rId4"/>
    <p:sldId id="441" r:id="rId5"/>
    <p:sldId id="458" r:id="rId6"/>
    <p:sldId id="459" r:id="rId7"/>
    <p:sldId id="460" r:id="rId8"/>
    <p:sldId id="461" r:id="rId9"/>
    <p:sldId id="570" r:id="rId10"/>
    <p:sldId id="574" r:id="rId11"/>
    <p:sldId id="568" r:id="rId12"/>
    <p:sldId id="533" r:id="rId13"/>
    <p:sldId id="545" r:id="rId14"/>
    <p:sldId id="540" r:id="rId15"/>
    <p:sldId id="591" r:id="rId16"/>
    <p:sldId id="597" r:id="rId17"/>
    <p:sldId id="589" r:id="rId18"/>
    <p:sldId id="593" r:id="rId19"/>
    <p:sldId id="284" r:id="rId20"/>
    <p:sldId id="407" r:id="rId21"/>
    <p:sldId id="409" r:id="rId22"/>
    <p:sldId id="411" r:id="rId23"/>
    <p:sldId id="412" r:id="rId24"/>
    <p:sldId id="413" r:id="rId25"/>
    <p:sldId id="546" r:id="rId26"/>
    <p:sldId id="547" r:id="rId27"/>
    <p:sldId id="548" r:id="rId28"/>
    <p:sldId id="549" r:id="rId29"/>
    <p:sldId id="550" r:id="rId30"/>
    <p:sldId id="553" r:id="rId31"/>
    <p:sldId id="552" r:id="rId32"/>
    <p:sldId id="576" r:id="rId33"/>
    <p:sldId id="554" r:id="rId34"/>
    <p:sldId id="555" r:id="rId35"/>
    <p:sldId id="556" r:id="rId36"/>
    <p:sldId id="557" r:id="rId37"/>
    <p:sldId id="558" r:id="rId38"/>
    <p:sldId id="559" r:id="rId39"/>
    <p:sldId id="560" r:id="rId40"/>
    <p:sldId id="561" r:id="rId41"/>
    <p:sldId id="565" r:id="rId42"/>
    <p:sldId id="577" r:id="rId43"/>
    <p:sldId id="578" r:id="rId44"/>
    <p:sldId id="581" r:id="rId45"/>
    <p:sldId id="582" r:id="rId46"/>
    <p:sldId id="583" r:id="rId47"/>
    <p:sldId id="585" r:id="rId48"/>
    <p:sldId id="584" r:id="rId49"/>
    <p:sldId id="467" r:id="rId50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33B"/>
    <a:srgbClr val="FFA419"/>
    <a:srgbClr val="800000"/>
    <a:srgbClr val="00743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>
        <p:scale>
          <a:sx n="70" d="100"/>
          <a:sy n="70" d="100"/>
        </p:scale>
        <p:origin x="-100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3608" y="-104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a typeface="ＭＳ Ｐゴシック" charset="-128"/>
                <a:cs typeface="Arial" pitchFamily="34" charset="0"/>
              </a:defRPr>
            </a:lvl1pPr>
          </a:lstStyle>
          <a:p>
            <a:pPr>
              <a:defRPr/>
            </a:pPr>
            <a:fld id="{2E095ECE-45FD-4793-8A12-547AADAE3DD1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ea typeface="ＭＳ Ｐゴシック" charset="-128"/>
                <a:cs typeface="Arial" pitchFamily="34" charset="0"/>
              </a:defRPr>
            </a:lvl1pPr>
          </a:lstStyle>
          <a:p>
            <a:pPr>
              <a:defRPr/>
            </a:pPr>
            <a:fld id="{1A78BAAB-128C-4790-BAB1-93F9D5B148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5588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9A6D26C-4719-429F-AA68-9E0474742135}" type="slidenum">
              <a:rPr lang="pt-BR" smtClean="0">
                <a:ea typeface="ＭＳ Ｐゴシック" pitchFamily="34" charset="-128"/>
              </a:rPr>
              <a:pPr/>
              <a:t>1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768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7D25C63-90B5-478C-B613-A584E8E889E1}" type="slidenum">
              <a:rPr lang="pt-BR" smtClean="0">
                <a:ea typeface="ＭＳ Ｐゴシック" pitchFamily="34" charset="-128"/>
              </a:rPr>
              <a:pPr/>
              <a:t>14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778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6BA0D43-0393-44E8-9975-687560368DFE}" type="slidenum">
              <a:rPr lang="pt-BR" smtClean="0">
                <a:ea typeface="ＭＳ Ｐゴシック" pitchFamily="34" charset="-128"/>
              </a:rPr>
              <a:pPr/>
              <a:t>15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8D6E071-22A5-4666-867F-55703A681007}" type="slidenum">
              <a:rPr lang="pt-BR" smtClean="0">
                <a:ea typeface="ＭＳ Ｐゴシック" pitchFamily="34" charset="-128"/>
              </a:rPr>
              <a:pPr/>
              <a:t>20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809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1E2C16-EC06-4E0B-8199-A226978760E3}" type="slidenum">
              <a:rPr lang="pt-BR" smtClean="0">
                <a:ea typeface="ＭＳ Ｐゴシック" pitchFamily="34" charset="-128"/>
              </a:rPr>
              <a:pPr/>
              <a:t>21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829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4FF134-F8BB-41A1-9573-44E3566D6EE3}" type="slidenum">
              <a:rPr lang="pt-BR" smtClean="0">
                <a:ea typeface="ＭＳ Ｐゴシック" pitchFamily="34" charset="-128"/>
              </a:rPr>
              <a:pPr/>
              <a:t>22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839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5DF2BE0-DB5E-47CA-B534-4784B026D6AB}" type="slidenum">
              <a:rPr lang="pt-BR" smtClean="0">
                <a:ea typeface="ＭＳ Ｐゴシック" pitchFamily="34" charset="-128"/>
              </a:rPr>
              <a:pPr/>
              <a:t>23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849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4D1EBF4-5E71-4E26-BBC0-4B0D4FEF5A36}" type="slidenum">
              <a:rPr lang="pt-BR" smtClean="0">
                <a:ea typeface="ＭＳ Ｐゴシック" pitchFamily="34" charset="-128"/>
              </a:rPr>
              <a:pPr/>
              <a:t>24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675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8386E9E-D8E7-4C13-B1EE-5D1E148F80BE}" type="slidenum">
              <a:rPr lang="pt-BR" smtClean="0">
                <a:ea typeface="ＭＳ Ｐゴシック" pitchFamily="34" charset="-128"/>
              </a:rPr>
              <a:pPr/>
              <a:t>3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686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B08707C-D9FE-4EFB-8887-7522F74CAB80}" type="slidenum">
              <a:rPr lang="pt-BR" smtClean="0">
                <a:ea typeface="ＭＳ Ｐゴシック" pitchFamily="34" charset="-128"/>
              </a:rPr>
              <a:pPr/>
              <a:t>4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727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A1E913-7CCA-4720-907F-5780634D4584}" type="slidenum">
              <a:rPr lang="pt-BR" smtClean="0">
                <a:ea typeface="ＭＳ Ｐゴシック" pitchFamily="34" charset="-128"/>
              </a:rPr>
              <a:pPr/>
              <a:t>5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737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8F214F-DE4E-4E13-A86F-ED5D5747BCF1}" type="slidenum">
              <a:rPr lang="pt-BR" smtClean="0">
                <a:ea typeface="ＭＳ Ｐゴシック" pitchFamily="34" charset="-128"/>
              </a:rPr>
              <a:pPr/>
              <a:t>6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52CE7C2-8E2A-4FFA-9021-C5EBE8E52408}" type="slidenum">
              <a:rPr lang="pt-BR" smtClean="0">
                <a:ea typeface="ＭＳ Ｐゴシック" pitchFamily="34" charset="-128"/>
              </a:rPr>
              <a:pPr/>
              <a:t>7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757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CB32392-696D-4F39-B151-CE0129AF0F7A}" type="slidenum">
              <a:rPr lang="pt-BR" smtClean="0">
                <a:ea typeface="ＭＳ Ｐゴシック" pitchFamily="34" charset="-128"/>
              </a:rPr>
              <a:pPr/>
              <a:t>8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757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CB32392-696D-4F39-B151-CE0129AF0F7A}" type="slidenum">
              <a:rPr lang="pt-BR" smtClean="0">
                <a:ea typeface="ＭＳ Ｐゴシック" pitchFamily="34" charset="-128"/>
              </a:rPr>
              <a:pPr/>
              <a:t>9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727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A1E913-7CCA-4720-907F-5780634D4584}" type="slidenum">
              <a:rPr lang="pt-BR" smtClean="0">
                <a:ea typeface="ＭＳ Ｐゴシック" pitchFamily="34" charset="-128"/>
              </a:rPr>
              <a:pPr/>
              <a:t>12</a:t>
            </a:fld>
            <a:endParaRPr lang="pt-BR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77A0A-1525-42C6-80BA-CDD210DBBE2B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B6794-D171-4A7B-93F9-33A95F39BEC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2E848-BD0E-4808-A117-9D9405D425DE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EFA65-F653-4346-AE40-B7929125FA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3E0E0-54FE-4815-AB01-70959DF5826C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DE15A-3290-4C31-908A-6509AB54DC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128588"/>
            <a:ext cx="8228013" cy="60039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217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F520D-570D-49D6-866A-9C8CBC28553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dt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2">
                    <a:shade val="50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886AE-F8CB-4F11-980B-2515740B6A60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39501-E853-4112-9F26-CB0860A7EC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E3DF5-47BF-48E4-B714-468F815E337D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6A6EB-64ED-4085-B15E-8331666491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FC10B-456F-49B9-A49C-6A9FBAF4C70F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64F03-6157-49D3-9755-7DBEEDE9D4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A9BC4-8146-4289-A2B9-7059E30C8812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AE2FA-17A1-4A6F-9B9E-6FDC8AD64CA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59D9B-2939-4869-9F72-981B7AC142B4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4B29C-3C95-45BA-9D17-81F5AAED06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9444B-315B-4B94-AF05-B06AC6FEF43D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98D21-038E-4215-9D87-B15915CEB7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F120C-A14A-4F56-B0FE-A92D01D85AB0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92592-780C-4F3B-9C13-C7871D0802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FAF77-90E2-4079-83C5-9B26A14893D3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D1588-E53B-4D63-8F71-452CA524544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AD00D630-B593-4307-AA71-921EBDB4C740}" type="datetimeFigureOut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A80A0388-9738-40E6-9680-4FECD3B4C6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490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285750" y="428625"/>
            <a:ext cx="84963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INSTITUTO NACIONAL DE ESTUDOS E PESQUISAS EDUCACIONAIS ANÍSIO TEIXEIRA 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DIRETORIA DE AVALIAÇÃO DA EDUCAÇÃO SUPERIOR 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2276475"/>
            <a:ext cx="9144000" cy="1618905"/>
          </a:xfrm>
          <a:prstGeom prst="rect">
            <a:avLst/>
          </a:prstGeom>
          <a:noFill/>
          <a:ln w="76200" cmpd="tri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spcBef>
                <a:spcPct val="50000"/>
              </a:spcBef>
              <a:buClr>
                <a:srgbClr val="FFFF00"/>
              </a:buClr>
              <a:defRPr/>
            </a:pPr>
            <a:r>
              <a:rPr lang="en-US" sz="3200" b="1" dirty="0" err="1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Exame</a:t>
            </a:r>
            <a:r>
              <a:rPr lang="en-US" sz="3200" b="1" dirty="0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Nacional</a:t>
            </a:r>
            <a:r>
              <a:rPr lang="en-US" sz="3200" b="1" dirty="0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 de </a:t>
            </a:r>
            <a:r>
              <a:rPr lang="en-US" sz="3200" b="1" dirty="0" err="1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Desempenho</a:t>
            </a:r>
            <a:r>
              <a:rPr lang="en-US" sz="3200" b="1" dirty="0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 dos </a:t>
            </a:r>
            <a:r>
              <a:rPr lang="en-US" sz="3200" b="1" dirty="0" err="1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Estudantes</a:t>
            </a:r>
            <a:r>
              <a:rPr lang="en-US" sz="3200" b="1" dirty="0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  </a:t>
            </a:r>
            <a:r>
              <a:rPr lang="en-US" sz="3200" b="1" dirty="0" smtClean="0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 </a:t>
            </a:r>
          </a:p>
          <a:p>
            <a:pPr algn="ctr">
              <a:lnSpc>
                <a:spcPct val="130000"/>
              </a:lnSpc>
              <a:spcBef>
                <a:spcPct val="50000"/>
              </a:spcBef>
              <a:buClr>
                <a:srgbClr val="FFFF00"/>
              </a:buClr>
              <a:defRPr/>
            </a:pPr>
            <a:r>
              <a:rPr lang="en-US" sz="3200" b="1" dirty="0" smtClean="0">
                <a:solidFill>
                  <a:srgbClr val="FFC000"/>
                </a:solidFill>
                <a:latin typeface="+mj-lt"/>
                <a:ea typeface="ＭＳ Ｐゴシック" charset="-128"/>
                <a:cs typeface="Arial" pitchFamily="34" charset="0"/>
              </a:rPr>
              <a:t>ENADE </a:t>
            </a:r>
            <a:endParaRPr lang="en-US" sz="3200" b="1" dirty="0">
              <a:solidFill>
                <a:srgbClr val="FFC000"/>
              </a:solidFill>
              <a:latin typeface="+mj-lt"/>
              <a:ea typeface="ＭＳ Ｐゴシック" charset="-128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8313" y="1773238"/>
          <a:ext cx="8135937" cy="3303939"/>
        </p:xfrm>
        <a:graphic>
          <a:graphicData uri="http://schemas.openxmlformats.org/drawingml/2006/table">
            <a:tbl>
              <a:tblPr/>
              <a:tblGrid>
                <a:gridCol w="1627187"/>
                <a:gridCol w="1627188"/>
                <a:gridCol w="1627187"/>
                <a:gridCol w="1627188"/>
                <a:gridCol w="1627187"/>
              </a:tblGrid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R1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R2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R3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R4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P1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OC-3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(d, gráfico)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P2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P3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OC-2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(f)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P4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OC-1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OC-4,8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(f, tabela)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P5</a:t>
                      </a: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L="91422" marR="91422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sp>
        <p:nvSpPr>
          <p:cNvPr id="27694" name="TextBox 3"/>
          <p:cNvSpPr txBox="1">
            <a:spLocks noChangeArrowheads="1"/>
          </p:cNvSpPr>
          <p:nvPr/>
        </p:nvSpPr>
        <p:spPr bwMode="auto">
          <a:xfrm>
            <a:off x="1547813" y="260350"/>
            <a:ext cx="64087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latin typeface="Verdana" pitchFamily="34" charset="0"/>
              </a:rPr>
              <a:t>MODELO DE MATRIZ DE PROVA</a:t>
            </a:r>
          </a:p>
          <a:p>
            <a:endParaRPr lang="en-US" sz="1400" b="1">
              <a:latin typeface="Verdana" pitchFamily="34" charset="0"/>
            </a:endParaRPr>
          </a:p>
          <a:p>
            <a:pPr>
              <a:buFontTx/>
              <a:buChar char="-"/>
            </a:pPr>
            <a:r>
              <a:rPr lang="en-US" sz="1600" b="1">
                <a:latin typeface="Verdana" pitchFamily="34" charset="0"/>
              </a:rPr>
              <a:t>P = Características do perfil profissional</a:t>
            </a:r>
          </a:p>
          <a:p>
            <a:pPr>
              <a:buFontTx/>
              <a:buChar char="-"/>
            </a:pPr>
            <a:r>
              <a:rPr lang="en-US" sz="1600" b="1">
                <a:latin typeface="Verdana" pitchFamily="34" charset="0"/>
              </a:rPr>
              <a:t>R = Recursos (competências/habilidades)</a:t>
            </a:r>
          </a:p>
          <a:p>
            <a:pPr>
              <a:buFontTx/>
              <a:buChar char="-"/>
            </a:pPr>
            <a:r>
              <a:rPr lang="en-US" sz="1600" b="1">
                <a:latin typeface="Verdana" pitchFamily="34" charset="0"/>
              </a:rPr>
              <a:t>OC = Objetos de conhecimento</a:t>
            </a:r>
          </a:p>
        </p:txBody>
      </p:sp>
      <p:sp>
        <p:nvSpPr>
          <p:cNvPr id="27695" name="TextBox 2"/>
          <p:cNvSpPr txBox="1">
            <a:spLocks noChangeArrowheads="1"/>
          </p:cNvSpPr>
          <p:nvPr/>
        </p:nvSpPr>
        <p:spPr bwMode="auto">
          <a:xfrm>
            <a:off x="1476375" y="5253038"/>
            <a:ext cx="59753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Verdana" pitchFamily="34" charset="0"/>
              </a:rPr>
              <a:t>Item 1: P1 – R3 – OC-3, difícil, usar gráfico</a:t>
            </a:r>
          </a:p>
          <a:p>
            <a:r>
              <a:rPr lang="en-US" b="1">
                <a:latin typeface="Verdana" pitchFamily="34" charset="0"/>
              </a:rPr>
              <a:t>Item 2: P3 – R4 – OC -2, fácil</a:t>
            </a:r>
          </a:p>
          <a:p>
            <a:r>
              <a:rPr lang="en-US" b="1">
                <a:latin typeface="Verdana" pitchFamily="34" charset="0"/>
              </a:rPr>
              <a:t>Item 3: P4 – R3 – OC-4,8, fácil, usar tabela</a:t>
            </a:r>
          </a:p>
          <a:p>
            <a:r>
              <a:rPr lang="en-US" b="1">
                <a:latin typeface="Verdana" pitchFamily="34" charset="0"/>
              </a:rPr>
              <a:t>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8"/>
          <p:cNvGrpSpPr>
            <a:grpSpLocks/>
          </p:cNvGrpSpPr>
          <p:nvPr/>
        </p:nvGrpSpPr>
        <p:grpSpPr bwMode="auto">
          <a:xfrm>
            <a:off x="285720" y="642918"/>
            <a:ext cx="8429684" cy="5106993"/>
            <a:chOff x="734368" y="-26234"/>
            <a:chExt cx="7957362" cy="5106625"/>
          </a:xfrm>
          <a:solidFill>
            <a:schemeClr val="bg1">
              <a:lumMod val="85000"/>
              <a:lumOff val="15000"/>
            </a:schemeClr>
          </a:solidFill>
        </p:grpSpPr>
        <p:sp>
          <p:nvSpPr>
            <p:cNvPr id="3" name="AutoShape 15"/>
            <p:cNvSpPr>
              <a:spLocks noChangeArrowheads="1"/>
            </p:cNvSpPr>
            <p:nvPr/>
          </p:nvSpPr>
          <p:spPr bwMode="auto">
            <a:xfrm>
              <a:off x="801803" y="688095"/>
              <a:ext cx="3601019" cy="1155613"/>
            </a:xfrm>
            <a:prstGeom prst="bevel">
              <a:avLst>
                <a:gd name="adj" fmla="val 12500"/>
              </a:avLst>
            </a:prstGeom>
            <a:grp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Nomeação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das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Comissões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Assessoras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Avaliação</a:t>
              </a:r>
              <a:endParaRPr lang="en-GB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" name="CaixaDeTexto 7"/>
            <p:cNvSpPr txBox="1">
              <a:spLocks noChangeArrowheads="1"/>
            </p:cNvSpPr>
            <p:nvPr/>
          </p:nvSpPr>
          <p:spPr bwMode="auto">
            <a:xfrm>
              <a:off x="734368" y="-26234"/>
              <a:ext cx="7957362" cy="400081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Fluxo da Concepção dos instrumentos de Avaliação</a:t>
              </a:r>
              <a:r>
                <a:rPr lang="pt-BR" sz="2000" b="1" dirty="0" smtClean="0">
                  <a:solidFill>
                    <a:schemeClr val="bg1"/>
                  </a:solidFill>
                  <a:latin typeface="+mj-lt"/>
                </a:rPr>
                <a:t> </a:t>
              </a:r>
              <a:endParaRPr lang="pt-BR" sz="20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755348" y="2331050"/>
              <a:ext cx="3601019" cy="1168300"/>
            </a:xfrm>
            <a:prstGeom prst="bevel">
              <a:avLst>
                <a:gd name="adj" fmla="val 12500"/>
              </a:avLst>
            </a:prstGeom>
            <a:grp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Elaboração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e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Publicação</a:t>
              </a:r>
              <a:endPara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das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Diretrizes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Prova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(Art 4º, 5º, 6º e 7º)</a:t>
              </a:r>
              <a:endParaRPr lang="en-GB" sz="14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734368" y="3974006"/>
              <a:ext cx="3601019" cy="1096857"/>
            </a:xfrm>
            <a:prstGeom prst="bevel">
              <a:avLst>
                <a:gd name="adj" fmla="val 12500"/>
              </a:avLst>
            </a:prstGeom>
            <a:grp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Elaboração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das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Matrizes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Prova</a:t>
              </a:r>
              <a:endParaRPr lang="en-GB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" name="AutoShape 15"/>
            <p:cNvSpPr>
              <a:spLocks noChangeArrowheads="1"/>
            </p:cNvSpPr>
            <p:nvPr/>
          </p:nvSpPr>
          <p:spPr bwMode="auto">
            <a:xfrm>
              <a:off x="5083165" y="3974007"/>
              <a:ext cx="3608565" cy="1106384"/>
            </a:xfrm>
            <a:prstGeom prst="bevel">
              <a:avLst>
                <a:gd name="adj" fmla="val 12500"/>
              </a:avLst>
            </a:prstGeom>
            <a:grp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Acompanhamento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 </a:t>
              </a: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da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elaboração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dos </a:t>
              </a:r>
              <a:r>
                <a:rPr lang="en-GB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itens</a:t>
              </a:r>
              <a:r>
                <a:rPr lang="en-GB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prova</a:t>
              </a:r>
              <a:endParaRPr lang="en-GB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itchFamily="34" charset="0"/>
                <a:cs typeface="Arial" pitchFamily="34" charset="0"/>
              </a:endParaRPr>
            </a:p>
          </p:txBody>
        </p:sp>
      </p:grpSp>
      <p:sp>
        <p:nvSpPr>
          <p:cNvPr id="15" name="Seta para a direita 14"/>
          <p:cNvSpPr/>
          <p:nvPr/>
        </p:nvSpPr>
        <p:spPr bwMode="auto">
          <a:xfrm rot="5400000">
            <a:off x="1943080" y="2557458"/>
            <a:ext cx="428628" cy="4572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Seta para a direita 16"/>
          <p:cNvSpPr/>
          <p:nvPr/>
        </p:nvSpPr>
        <p:spPr bwMode="auto">
          <a:xfrm rot="5400000">
            <a:off x="6655609" y="4202911"/>
            <a:ext cx="433386" cy="4572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" name="AutoShape 15"/>
          <p:cNvSpPr>
            <a:spLocks noChangeArrowheads="1"/>
          </p:cNvSpPr>
          <p:nvPr/>
        </p:nvSpPr>
        <p:spPr bwMode="auto">
          <a:xfrm>
            <a:off x="4857752" y="1357298"/>
            <a:ext cx="3857652" cy="1149352"/>
          </a:xfrm>
          <a:prstGeom prst="bevel">
            <a:avLst>
              <a:gd name="adj" fmla="val 12500"/>
            </a:avLst>
          </a:prstGeom>
          <a:solidFill>
            <a:schemeClr val="bg1">
              <a:lumMod val="85000"/>
              <a:lumOff val="15000"/>
            </a:scheme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Descrição</a:t>
            </a:r>
            <a:r>
              <a: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das </a:t>
            </a:r>
            <a:r>
              <a:rPr lang="en-GB" sz="16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orientações</a:t>
            </a:r>
            <a:endParaRPr lang="en-GB" sz="1600" b="1" dirty="0" smtClean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para</a:t>
            </a:r>
            <a:r>
              <a: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16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elaboração</a:t>
            </a:r>
            <a:r>
              <a: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dos </a:t>
            </a:r>
            <a:r>
              <a:rPr lang="en-GB" sz="16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itens</a:t>
            </a:r>
            <a:endParaRPr lang="en-GB" sz="1600" b="1" dirty="0" smtClean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14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Perfil</a:t>
            </a:r>
            <a:r>
              <a:rPr lang="en-GB" sz="14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14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Recurso</a:t>
            </a:r>
            <a:r>
              <a:rPr lang="en-GB" sz="14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OC)</a:t>
            </a:r>
            <a:endParaRPr lang="en-GB" sz="1400" b="1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pt-BR" dirty="0"/>
          </a:p>
        </p:txBody>
      </p:sp>
      <p:sp>
        <p:nvSpPr>
          <p:cNvPr id="22" name="AutoShape 15"/>
          <p:cNvSpPr>
            <a:spLocks noChangeArrowheads="1"/>
          </p:cNvSpPr>
          <p:nvPr/>
        </p:nvSpPr>
        <p:spPr bwMode="auto">
          <a:xfrm>
            <a:off x="4929190" y="3000372"/>
            <a:ext cx="3814763" cy="1149352"/>
          </a:xfrm>
          <a:prstGeom prst="bevel">
            <a:avLst>
              <a:gd name="adj" fmla="val 12500"/>
            </a:avLst>
          </a:prstGeom>
          <a:solidFill>
            <a:schemeClr val="bg1">
              <a:lumMod val="85000"/>
              <a:lumOff val="15000"/>
            </a:scheme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Distribuição</a:t>
            </a:r>
            <a:r>
              <a: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dos </a:t>
            </a:r>
            <a:r>
              <a:rPr lang="en-GB" sz="16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itens</a:t>
            </a:r>
            <a:r>
              <a: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14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formação</a:t>
            </a:r>
            <a:r>
              <a:rPr lang="en-GB" sz="14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(lattes), </a:t>
            </a:r>
            <a:r>
              <a:rPr lang="en-GB" sz="14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subárea</a:t>
            </a:r>
            <a:r>
              <a:rPr lang="en-GB" sz="14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GB" sz="1400" b="1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" name="Seta para a direita 22"/>
          <p:cNvSpPr/>
          <p:nvPr/>
        </p:nvSpPr>
        <p:spPr bwMode="auto">
          <a:xfrm rot="5400000">
            <a:off x="1943080" y="4200532"/>
            <a:ext cx="428628" cy="4572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4" name="Seta para a direita 23"/>
          <p:cNvSpPr/>
          <p:nvPr/>
        </p:nvSpPr>
        <p:spPr bwMode="auto">
          <a:xfrm rot="5400000">
            <a:off x="6512733" y="2559837"/>
            <a:ext cx="433386" cy="4572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5967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691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endParaRPr lang="pt-BR" sz="20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r>
              <a:rPr lang="pt-BR" sz="2800" b="1" u="sng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pt-BR" sz="2800" b="1" u="sng" dirty="0" smtClean="0">
                <a:latin typeface="+mj-lt"/>
                <a:ea typeface="Verdana" pitchFamily="34" charset="0"/>
                <a:cs typeface="Verdana" pitchFamily="34" charset="0"/>
              </a:rPr>
              <a:t>BANCO NACIONAL DE ITENS – BNI</a:t>
            </a:r>
            <a:endParaRPr lang="pt-BR" sz="2800" b="1" u="sng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 algn="just">
              <a:lnSpc>
                <a:spcPct val="130000"/>
              </a:lnSpc>
              <a:buFontTx/>
              <a:buChar char="•"/>
              <a:defRPr/>
            </a:pPr>
            <a:endParaRPr lang="pt-BR" sz="2200" b="1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30000"/>
              </a:lnSpc>
              <a:buFontTx/>
              <a:buChar char="•"/>
              <a:defRPr/>
            </a:pPr>
            <a:r>
              <a:rPr lang="pt-BR" sz="2200" b="1" dirty="0" smtClean="0">
                <a:latin typeface="+mj-lt"/>
                <a:ea typeface="Verdana" pitchFamily="34" charset="0"/>
                <a:cs typeface="Verdana" pitchFamily="34" charset="0"/>
              </a:rPr>
              <a:t>A constituição do modelo do Banco Nacional de Itens conta com a atuação de docentes universitários de todo o País, promovendo o aumento da participação da comunidade acadêmica nos processos de avaliação da educação superior.</a:t>
            </a:r>
          </a:p>
          <a:p>
            <a:pPr algn="just">
              <a:lnSpc>
                <a:spcPct val="130000"/>
              </a:lnSpc>
              <a:defRPr/>
            </a:pPr>
            <a:endParaRPr lang="pt-BR" sz="2200" b="1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lvl="0" algn="just">
              <a:lnSpc>
                <a:spcPct val="130000"/>
              </a:lnSpc>
              <a:buFontTx/>
              <a:buChar char="•"/>
              <a:defRPr/>
            </a:pPr>
            <a:r>
              <a:rPr lang="pt-BR" sz="2200" b="1" dirty="0" smtClean="0">
                <a:latin typeface="+mj-lt"/>
                <a:ea typeface="Verdana" pitchFamily="34" charset="0"/>
                <a:cs typeface="Verdana" pitchFamily="34" charset="0"/>
              </a:rPr>
              <a:t>O BNI tem por objetivo armazenar itens de qualidade técnica que permitam a montagem de instrumentos de avaliação  capazes de estimar com maior precisão o desenvolvimento de competências e  habilidades específicas para os diferentes perfis profissionais e a proficiência dos estudantes com relação aos respectivos conteúdos de seus cursos de graduação.</a:t>
            </a:r>
          </a:p>
          <a:p>
            <a:pPr algn="just">
              <a:lnSpc>
                <a:spcPct val="130000"/>
              </a:lnSpc>
              <a:buFontTx/>
              <a:buChar char="•"/>
              <a:defRPr/>
            </a:pPr>
            <a:endParaRPr lang="pt-BR" sz="2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30000"/>
              </a:lnSpc>
              <a:defRPr/>
            </a:pPr>
            <a:endParaRPr lang="pt-BR" sz="22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8"/>
          <p:cNvGrpSpPr>
            <a:grpSpLocks/>
          </p:cNvGrpSpPr>
          <p:nvPr/>
        </p:nvGrpSpPr>
        <p:grpSpPr bwMode="auto">
          <a:xfrm>
            <a:off x="250825" y="-14064"/>
            <a:ext cx="8600965" cy="6574677"/>
            <a:chOff x="734368" y="116632"/>
            <a:chExt cx="8119046" cy="6574203"/>
          </a:xfrm>
        </p:grpSpPr>
        <p:sp>
          <p:nvSpPr>
            <p:cNvPr id="3" name="AutoShape 15"/>
            <p:cNvSpPr>
              <a:spLocks noChangeArrowheads="1"/>
            </p:cNvSpPr>
            <p:nvPr/>
          </p:nvSpPr>
          <p:spPr bwMode="auto">
            <a:xfrm>
              <a:off x="755348" y="980170"/>
              <a:ext cx="3601019" cy="934971"/>
            </a:xfrm>
            <a:prstGeom prst="bevel">
              <a:avLst>
                <a:gd name="adj" fmla="val 12500"/>
              </a:avLst>
            </a:prstGeom>
            <a:solidFill>
              <a:schemeClr val="bg1">
                <a:lumMod val="75000"/>
                <a:lumOff val="2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Edital</a:t>
              </a:r>
              <a:r>
                <a:rPr lang="en-GB" sz="16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600" b="1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Chamada</a:t>
              </a:r>
              <a:r>
                <a:rPr lang="en-GB" sz="16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GB" sz="1600" b="1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Pública</a:t>
              </a:r>
              <a:endParaRPr lang="en-GB" sz="16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Elaboradores</a:t>
              </a:r>
              <a:r>
                <a:rPr lang="en-GB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/</a:t>
              </a:r>
              <a:r>
                <a:rPr lang="en-GB" sz="1600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Revisores</a:t>
              </a:r>
              <a:endParaRPr lang="en-GB" sz="16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" name="CaixaDeTexto 7"/>
            <p:cNvSpPr txBox="1">
              <a:spLocks noChangeArrowheads="1"/>
            </p:cNvSpPr>
            <p:nvPr/>
          </p:nvSpPr>
          <p:spPr bwMode="auto">
            <a:xfrm>
              <a:off x="971600" y="116632"/>
              <a:ext cx="7128792" cy="523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800" b="1" dirty="0" smtClean="0">
                  <a:solidFill>
                    <a:schemeClr val="tx1">
                      <a:lumMod val="85000"/>
                    </a:schemeClr>
                  </a:solidFill>
                  <a:latin typeface="+mj-lt"/>
                  <a:ea typeface="Verdana" pitchFamily="34" charset="0"/>
                  <a:cs typeface="Verdana" pitchFamily="34" charset="0"/>
                </a:rPr>
                <a:t>Fluxo do Banco </a:t>
              </a:r>
              <a:r>
                <a:rPr lang="pt-BR" sz="2800" b="1" dirty="0">
                  <a:solidFill>
                    <a:schemeClr val="tx1">
                      <a:lumMod val="85000"/>
                    </a:schemeClr>
                  </a:solidFill>
                  <a:latin typeface="+mj-lt"/>
                  <a:ea typeface="Verdana" pitchFamily="34" charset="0"/>
                  <a:cs typeface="Verdana" pitchFamily="34" charset="0"/>
                </a:rPr>
                <a:t>Nacional de Itens (BNI)</a:t>
              </a:r>
              <a:r>
                <a:rPr lang="pt-BR" sz="2400" b="1" dirty="0">
                  <a:solidFill>
                    <a:srgbClr val="FFFF00"/>
                  </a:solidFill>
                  <a:latin typeface="+mj-lt"/>
                </a:rPr>
                <a:t> </a:t>
              </a:r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755348" y="2564380"/>
              <a:ext cx="3601019" cy="934971"/>
            </a:xfrm>
            <a:prstGeom prst="bevel">
              <a:avLst>
                <a:gd name="adj" fmla="val 12500"/>
              </a:avLst>
            </a:prstGeom>
            <a:solidFill>
              <a:schemeClr val="bg1">
                <a:lumMod val="65000"/>
                <a:lumOff val="3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Seleção</a:t>
              </a:r>
              <a:endParaRPr lang="en-GB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Elaboradores</a:t>
              </a:r>
              <a:r>
                <a:rPr lang="en-GB" sz="1600" b="1" dirty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/</a:t>
              </a:r>
              <a:r>
                <a:rPr lang="en-GB" sz="1600" b="1" dirty="0" err="1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Revisores</a:t>
              </a:r>
              <a:endParaRPr lang="en-GB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7" name="Seta para a direita 6"/>
            <p:cNvSpPr/>
            <p:nvPr/>
          </p:nvSpPr>
          <p:spPr>
            <a:xfrm rot="5400000">
              <a:off x="2198313" y="3608973"/>
              <a:ext cx="647653" cy="431583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734368" y="4135892"/>
              <a:ext cx="3601019" cy="934971"/>
            </a:xfrm>
            <a:prstGeom prst="bevel">
              <a:avLst>
                <a:gd name="adj" fmla="val 12500"/>
              </a:avLst>
            </a:prstGeom>
            <a:solidFill>
              <a:schemeClr val="bg1">
                <a:lumMod val="65000"/>
                <a:lumOff val="3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Capacitação</a:t>
              </a:r>
              <a:endParaRPr lang="en-GB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Elaboradores</a:t>
              </a:r>
              <a:r>
                <a:rPr lang="en-GB" sz="1600" b="1" dirty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/</a:t>
              </a:r>
              <a:r>
                <a:rPr lang="en-GB" sz="1600" b="1" dirty="0" err="1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Revisores</a:t>
              </a:r>
              <a:endParaRPr lang="en-GB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Seta para a direita 8"/>
            <p:cNvSpPr/>
            <p:nvPr/>
          </p:nvSpPr>
          <p:spPr>
            <a:xfrm rot="5400000">
              <a:off x="2219293" y="5194772"/>
              <a:ext cx="647653" cy="431583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" name="AutoShape 15"/>
            <p:cNvSpPr>
              <a:spLocks noChangeArrowheads="1"/>
            </p:cNvSpPr>
            <p:nvPr/>
          </p:nvSpPr>
          <p:spPr bwMode="auto">
            <a:xfrm>
              <a:off x="755348" y="5721690"/>
              <a:ext cx="3601019" cy="934970"/>
            </a:xfrm>
            <a:prstGeom prst="bevel">
              <a:avLst>
                <a:gd name="adj" fmla="val 12500"/>
              </a:avLst>
            </a:prstGeom>
            <a:solidFill>
              <a:schemeClr val="bg1">
                <a:lumMod val="65000"/>
                <a:lumOff val="3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Oficina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Elaboração</a:t>
              </a:r>
              <a:endPara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GB" sz="1600" b="1" dirty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 </a:t>
              </a:r>
              <a:r>
                <a:rPr lang="en-GB" sz="1600" b="1" dirty="0" err="1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evisão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600" b="1" dirty="0" err="1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itens</a:t>
              </a:r>
              <a:endParaRPr lang="en-GB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" name="AutoShape 15"/>
            <p:cNvSpPr>
              <a:spLocks noChangeArrowheads="1"/>
            </p:cNvSpPr>
            <p:nvPr/>
          </p:nvSpPr>
          <p:spPr bwMode="auto">
            <a:xfrm>
              <a:off x="5083165" y="2559388"/>
              <a:ext cx="3744879" cy="984573"/>
            </a:xfrm>
            <a:prstGeom prst="bevel">
              <a:avLst>
                <a:gd name="adj" fmla="val 12500"/>
              </a:avLst>
            </a:prstGeom>
            <a:solidFill>
              <a:schemeClr val="bg1">
                <a:lumMod val="65000"/>
                <a:lumOff val="3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itchFamily="34" charset="0"/>
                <a:cs typeface="Arial" pitchFamily="3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Homologação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final dos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itens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(</a:t>
              </a:r>
              <a:r>
                <a:rPr lang="en-GB" sz="12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Comissões</a:t>
              </a: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GB" sz="12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Assessoras</a:t>
              </a: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2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Ávaliação</a:t>
              </a: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)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14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itchFamily="34" charset="0"/>
                <a:cs typeface="Arial" pitchFamily="34" charset="0"/>
              </a:endParaRPr>
            </a:p>
          </p:txBody>
        </p:sp>
        <p:sp>
          <p:nvSpPr>
            <p:cNvPr id="12" name="AutoShape 15"/>
            <p:cNvSpPr>
              <a:spLocks noChangeArrowheads="1"/>
            </p:cNvSpPr>
            <p:nvPr/>
          </p:nvSpPr>
          <p:spPr bwMode="auto">
            <a:xfrm>
              <a:off x="5083165" y="1000788"/>
              <a:ext cx="3744879" cy="936557"/>
            </a:xfrm>
            <a:prstGeom prst="bevel">
              <a:avLst>
                <a:gd name="adj" fmla="val 12500"/>
              </a:avLst>
            </a:prstGeom>
            <a:solidFill>
              <a:schemeClr val="bg1">
                <a:lumMod val="75000"/>
                <a:lumOff val="2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Revisão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Final de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itens</a:t>
              </a:r>
              <a:endPara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(</a:t>
              </a:r>
              <a:r>
                <a:rPr lang="en-GB" sz="12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Comissões</a:t>
              </a: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GB" sz="12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Assessoras</a:t>
              </a: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2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Avaliação</a:t>
              </a: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)</a:t>
              </a:r>
              <a:endParaRPr lang="en-GB" sz="1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" name="AutoShape 15"/>
            <p:cNvSpPr>
              <a:spLocks noChangeArrowheads="1"/>
            </p:cNvSpPr>
            <p:nvPr/>
          </p:nvSpPr>
          <p:spPr bwMode="auto">
            <a:xfrm>
              <a:off x="5083165" y="4143833"/>
              <a:ext cx="3744879" cy="936557"/>
            </a:xfrm>
            <a:prstGeom prst="bevel">
              <a:avLst>
                <a:gd name="adj" fmla="val 12500"/>
              </a:avLst>
            </a:prstGeom>
            <a:solidFill>
              <a:schemeClr val="bg1">
                <a:lumMod val="65000"/>
                <a:lumOff val="3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Revisão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Sensibilidade</a:t>
              </a:r>
              <a:endParaRPr lang="en-GB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(</a:t>
              </a:r>
              <a:r>
                <a:rPr lang="en-GB" sz="12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Comissão</a:t>
              </a: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de </a:t>
              </a:r>
              <a:r>
                <a:rPr lang="en-GB" sz="12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Assessoramento</a:t>
              </a:r>
              <a:r>
                <a:rPr lang="en-GB" sz="12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GB" sz="12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Técnico</a:t>
              </a:r>
              <a:r>
                <a:rPr lang="en-GB" sz="12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itchFamily="34" charset="0"/>
                  <a:cs typeface="Arial" pitchFamily="34" charset="0"/>
                </a:rPr>
                <a:t>)</a:t>
              </a:r>
              <a:endParaRPr lang="en-GB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itchFamily="34" charset="0"/>
                <a:cs typeface="Arial" pitchFamily="34" charset="0"/>
              </a:endParaRPr>
            </a:p>
          </p:txBody>
        </p:sp>
        <p:sp>
          <p:nvSpPr>
            <p:cNvPr id="14" name="AutoShape 15"/>
            <p:cNvSpPr>
              <a:spLocks noChangeArrowheads="1"/>
            </p:cNvSpPr>
            <p:nvPr/>
          </p:nvSpPr>
          <p:spPr bwMode="auto">
            <a:xfrm>
              <a:off x="5108535" y="5754278"/>
              <a:ext cx="3744879" cy="936557"/>
            </a:xfrm>
            <a:prstGeom prst="bevel">
              <a:avLst>
                <a:gd name="adj" fmla="val 12500"/>
              </a:avLst>
            </a:prstGeom>
            <a:solidFill>
              <a:schemeClr val="bg1">
                <a:lumMod val="65000"/>
                <a:lumOff val="3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Aprovação</a:t>
              </a:r>
              <a:r>
                <a:rPr lang="en-GB" sz="16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Final do Item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(</a:t>
              </a:r>
              <a:r>
                <a:rPr lang="en-GB" sz="1400" b="1" dirty="0" err="1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Equipe</a:t>
              </a:r>
              <a:r>
                <a:rPr lang="en-GB" sz="1400" b="1" dirty="0" smtClean="0">
                  <a:solidFill>
                    <a:srgbClr val="FFFFFF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BNI/INEP</a:t>
              </a:r>
              <a:r>
                <a:rPr lang="en-GB" sz="14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Franklin Gothic Medium" pitchFamily="34" charset="0"/>
                  <a:cs typeface="Arial" pitchFamily="34" charset="0"/>
                </a:rPr>
                <a:t>)</a:t>
              </a:r>
              <a:endParaRPr lang="en-GB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itchFamily="34" charset="0"/>
                <a:cs typeface="Arial" pitchFamily="34" charset="0"/>
              </a:endParaRPr>
            </a:p>
          </p:txBody>
        </p:sp>
      </p:grpSp>
      <p:sp>
        <p:nvSpPr>
          <p:cNvPr id="15" name="Seta para a direita 14"/>
          <p:cNvSpPr/>
          <p:nvPr/>
        </p:nvSpPr>
        <p:spPr bwMode="auto">
          <a:xfrm rot="5400000">
            <a:off x="1833544" y="1881176"/>
            <a:ext cx="647700" cy="4572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Seta para a direita 15"/>
          <p:cNvSpPr/>
          <p:nvPr/>
        </p:nvSpPr>
        <p:spPr bwMode="auto">
          <a:xfrm rot="5400000">
            <a:off x="6584171" y="3488531"/>
            <a:ext cx="576262" cy="4572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Seta para a direita 16"/>
          <p:cNvSpPr/>
          <p:nvPr/>
        </p:nvSpPr>
        <p:spPr bwMode="auto">
          <a:xfrm rot="5400000">
            <a:off x="6584171" y="5060167"/>
            <a:ext cx="576262" cy="4572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Seta para a direita 17"/>
          <p:cNvSpPr/>
          <p:nvPr/>
        </p:nvSpPr>
        <p:spPr bwMode="auto">
          <a:xfrm rot="5400000">
            <a:off x="6604881" y="1865502"/>
            <a:ext cx="526656" cy="4572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5967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33350" y="298450"/>
            <a:ext cx="8743950" cy="545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pt-BR" sz="10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- </a:t>
            </a:r>
            <a:r>
              <a:rPr lang="pt-BR" sz="2800" b="1" u="sng" dirty="0">
                <a:latin typeface="+mj-lt"/>
                <a:ea typeface="ＭＳ Ｐゴシック" charset="-128"/>
                <a:cs typeface="Arial" pitchFamily="34" charset="0"/>
              </a:rPr>
              <a:t>Instrumentos de avaliação e questionários aplicados:</a:t>
            </a:r>
          </a:p>
          <a:p>
            <a:pPr>
              <a:spcBef>
                <a:spcPct val="50000"/>
              </a:spcBef>
              <a:defRPr/>
            </a:pPr>
            <a:endParaRPr lang="pt-BR" sz="2400" b="1" dirty="0"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 </a:t>
            </a:r>
            <a:r>
              <a:rPr lang="pt-BR" sz="2400" b="1" u="sng" dirty="0">
                <a:latin typeface="+mj-lt"/>
                <a:ea typeface="ＭＳ Ｐゴシック" charset="-128"/>
                <a:cs typeface="Arial" pitchFamily="34" charset="0"/>
              </a:rPr>
              <a:t>Prova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 10 questões de </a:t>
            </a:r>
            <a:r>
              <a:rPr lang="pt-BR" sz="2400" b="1" u="sng" dirty="0">
                <a:latin typeface="+mj-lt"/>
                <a:ea typeface="ＭＳ Ｐゴシック" charset="-128"/>
                <a:cs typeface="Arial" pitchFamily="34" charset="0"/>
              </a:rPr>
              <a:t>Formação Geral</a:t>
            </a: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 </a:t>
            </a: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r>
              <a:rPr lang="pt-BR" sz="2400" b="1" i="1" dirty="0">
                <a:latin typeface="+mj-lt"/>
                <a:ea typeface="ＭＳ Ｐゴシック" charset="-128"/>
                <a:cs typeface="Arial" pitchFamily="34" charset="0"/>
              </a:rPr>
              <a:t>(8 questões de múltipla escolha e 2 questões discursivas)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 30 questões do </a:t>
            </a:r>
            <a:r>
              <a:rPr lang="pt-BR" sz="2400" b="1" u="sng" dirty="0">
                <a:latin typeface="+mj-lt"/>
                <a:ea typeface="ＭＳ Ｐゴシック" charset="-128"/>
                <a:cs typeface="Arial" pitchFamily="34" charset="0"/>
              </a:rPr>
              <a:t>Componente Específico</a:t>
            </a: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 da área avaliada </a:t>
            </a: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r>
              <a:rPr lang="pt-BR" sz="2400" b="1" i="1" dirty="0">
                <a:latin typeface="+mj-lt"/>
                <a:ea typeface="ＭＳ Ｐゴシック" charset="-128"/>
                <a:cs typeface="Arial" pitchFamily="34" charset="0"/>
              </a:rPr>
              <a:t>(27 questões de múltipla escolha e 3 questões discursivas)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400" dirty="0">
                <a:latin typeface="+mj-lt"/>
                <a:ea typeface="ＭＳ Ｐゴシック" charset="-128"/>
                <a:cs typeface="Arial" pitchFamily="34" charset="0"/>
              </a:rPr>
              <a:t> </a:t>
            </a: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Questionário de percepção sobre a prova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14300" y="357188"/>
            <a:ext cx="9144000" cy="467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endParaRPr lang="pt-BR" sz="10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endParaRPr lang="pt-BR" sz="10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pt-BR" sz="2400" b="1" u="sng" dirty="0">
                <a:latin typeface="+mj-lt"/>
                <a:ea typeface="ＭＳ Ｐゴシック" charset="-128"/>
                <a:cs typeface="Arial" pitchFamily="34" charset="0"/>
              </a:rPr>
              <a:t>Questionário do Estudante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Busca levantar, junto aos estudantes, informações socioeconômicas e acadêmicas (preenchimento via </a:t>
            </a:r>
            <a:r>
              <a:rPr lang="pt-BR" sz="2400" b="1" i="1" dirty="0">
                <a:latin typeface="+mj-lt"/>
                <a:ea typeface="ＭＳ Ｐゴシック" charset="-128"/>
                <a:cs typeface="Arial" pitchFamily="34" charset="0"/>
              </a:rPr>
              <a:t>Internet</a:t>
            </a: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)</a:t>
            </a: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endParaRPr lang="pt-BR" sz="2400" b="1" dirty="0"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 </a:t>
            </a:r>
            <a:r>
              <a:rPr lang="pt-BR" sz="2400" b="1" u="sng" dirty="0">
                <a:latin typeface="+mj-lt"/>
                <a:ea typeface="ＭＳ Ｐゴシック" charset="-128"/>
                <a:cs typeface="Arial" pitchFamily="34" charset="0"/>
              </a:rPr>
              <a:t>Questionário destinado ao Coordenador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 Busca reunir informações que contribuam para a definição do perfil do curso (coletado nos quinze dias subseqüentes à prova via </a:t>
            </a:r>
            <a:r>
              <a:rPr lang="pt-BR" sz="2400" b="1" i="1" dirty="0">
                <a:latin typeface="+mj-lt"/>
                <a:ea typeface="ＭＳ Ｐゴシック" charset="-128"/>
                <a:cs typeface="Arial" pitchFamily="34" charset="0"/>
              </a:rPr>
              <a:t>Internet</a:t>
            </a: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).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agem 1"/>
          <p:cNvPicPr>
            <a:picLocks noChangeAspect="1" noChangeArrowheads="1"/>
          </p:cNvPicPr>
          <p:nvPr/>
        </p:nvPicPr>
        <p:blipFill>
          <a:blip r:embed="rId2" cstate="print"/>
          <a:srcRect l="23370" t="9639" r="21959" b="12381"/>
          <a:stretch>
            <a:fillRect/>
          </a:stretch>
        </p:blipFill>
        <p:spPr bwMode="auto">
          <a:xfrm>
            <a:off x="1041400" y="333375"/>
            <a:ext cx="713105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1"/>
          <p:cNvSpPr txBox="1">
            <a:spLocks noChangeArrowheads="1"/>
          </p:cNvSpPr>
          <p:nvPr/>
        </p:nvSpPr>
        <p:spPr bwMode="auto">
          <a:xfrm>
            <a:off x="2268538" y="-6350"/>
            <a:ext cx="5399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Verdana" pitchFamily="34" charset="0"/>
              </a:rPr>
              <a:t>Exemplos de itens de prova  - Enade 2010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m 1"/>
          <p:cNvPicPr>
            <a:picLocks noChangeAspect="1" noChangeArrowheads="1"/>
          </p:cNvPicPr>
          <p:nvPr/>
        </p:nvPicPr>
        <p:blipFill>
          <a:blip r:embed="rId2" cstate="print"/>
          <a:srcRect l="31029" t="10442" r="28928" b="4417"/>
          <a:stretch>
            <a:fillRect/>
          </a:stretch>
        </p:blipFill>
        <p:spPr bwMode="auto">
          <a:xfrm>
            <a:off x="1763713" y="19050"/>
            <a:ext cx="5400675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2"/>
          <p:cNvPicPr>
            <a:picLocks noChangeAspect="1" noChangeArrowheads="1"/>
          </p:cNvPicPr>
          <p:nvPr/>
        </p:nvPicPr>
        <p:blipFill>
          <a:blip r:embed="rId2" cstate="print"/>
          <a:srcRect l="12827" t="10040" r="10739" b="3413"/>
          <a:stretch>
            <a:fillRect/>
          </a:stretch>
        </p:blipFill>
        <p:spPr bwMode="auto">
          <a:xfrm>
            <a:off x="298450" y="74613"/>
            <a:ext cx="8640763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12713" y="188913"/>
            <a:ext cx="8923337" cy="707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10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pt-BR" sz="2800" b="1" u="sng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RESULTADOS</a:t>
            </a:r>
            <a:r>
              <a:rPr lang="pt-BR" sz="28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Char char="•"/>
              <a:defRPr/>
            </a:pPr>
            <a:r>
              <a:rPr lang="pt-BR" sz="2400" dirty="0" smtClean="0">
                <a:latin typeface="+mj-lt"/>
                <a:ea typeface="ＭＳ Ｐゴシック" charset="-128"/>
                <a:cs typeface="Arial" pitchFamily="34" charset="0"/>
              </a:rPr>
              <a:t> </a:t>
            </a:r>
            <a:r>
              <a:rPr lang="pt-BR" sz="2400" b="1" u="sng" dirty="0" smtClean="0">
                <a:latin typeface="+mj-lt"/>
                <a:ea typeface="ＭＳ Ｐゴシック" charset="-128"/>
                <a:cs typeface="Arial" pitchFamily="34" charset="0"/>
              </a:rPr>
              <a:t>Relatórios de Curso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400" b="1" dirty="0" smtClean="0">
                <a:latin typeface="+mj-lt"/>
                <a:ea typeface="ＭＳ Ｐゴシック" charset="-128"/>
                <a:cs typeface="Arial" pitchFamily="34" charset="0"/>
              </a:rPr>
              <a:t>Apresenta informações detalhadas sobre o desempenho dos estudantes na prova e resultados do questionário de impressões sobre a prova e do questionário do estudante (QE). 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-"/>
              <a:defRPr/>
            </a:pPr>
            <a:endParaRPr lang="pt-BR" sz="2400" b="1" u="sng" dirty="0" smtClean="0"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2400" b="1" u="sng" dirty="0" smtClean="0">
                <a:latin typeface="+mj-lt"/>
                <a:ea typeface="ＭＳ Ｐゴシック" charset="-128"/>
                <a:cs typeface="Arial" pitchFamily="34" charset="0"/>
              </a:rPr>
              <a:t>Relatórios </a:t>
            </a:r>
            <a:r>
              <a:rPr lang="pt-BR" sz="2400" b="1" u="sng" dirty="0">
                <a:latin typeface="+mj-lt"/>
                <a:ea typeface="ＭＳ Ｐゴシック" charset="-128"/>
                <a:cs typeface="Arial" pitchFamily="34" charset="0"/>
              </a:rPr>
              <a:t>de IES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400" b="1" dirty="0">
                <a:latin typeface="+mj-lt"/>
                <a:ea typeface="ＭＳ Ｐゴシック" charset="-128"/>
                <a:cs typeface="Arial" pitchFamily="34" charset="0"/>
              </a:rPr>
              <a:t>Traz informações detalhadas acerca do desempenho geral dos cursos avaliados de uma IES.</a:t>
            </a: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endParaRPr lang="pt-BR" sz="24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endParaRPr lang="pt-BR" sz="9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endParaRPr lang="pt-BR" sz="9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r>
              <a:rPr lang="pt-BR" sz="1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Disponíveis em: </a:t>
            </a:r>
            <a:r>
              <a:rPr lang="pt-BR" sz="1200" b="1" i="1" dirty="0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http://www.inep.gov.br/superior/enade/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aixaDeTexto 7"/>
          <p:cNvSpPr txBox="1">
            <a:spLocks noChangeArrowheads="1"/>
          </p:cNvSpPr>
          <p:nvPr/>
        </p:nvSpPr>
        <p:spPr bwMode="auto">
          <a:xfrm>
            <a:off x="395288" y="76200"/>
            <a:ext cx="8156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 dirty="0">
                <a:latin typeface="Verdana" pitchFamily="34" charset="0"/>
              </a:rPr>
              <a:t>SINAES</a:t>
            </a:r>
          </a:p>
        </p:txBody>
      </p:sp>
      <p:sp>
        <p:nvSpPr>
          <p:cNvPr id="2" name="Rounded Rectangle 1"/>
          <p:cNvSpPr>
            <a:spLocks noChangeArrowheads="1"/>
          </p:cNvSpPr>
          <p:nvPr/>
        </p:nvSpPr>
        <p:spPr bwMode="auto">
          <a:xfrm>
            <a:off x="323850" y="741363"/>
            <a:ext cx="2447925" cy="869950"/>
          </a:xfrm>
          <a:prstGeom prst="roundRect">
            <a:avLst>
              <a:gd name="adj" fmla="val 16667"/>
            </a:avLst>
          </a:prstGeom>
          <a:solidFill>
            <a:schemeClr val="tx2">
              <a:lumMod val="2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C6D9F1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AVALIAÇÃO </a:t>
            </a:r>
          </a:p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IES</a:t>
            </a:r>
          </a:p>
        </p:txBody>
      </p:sp>
      <p:sp>
        <p:nvSpPr>
          <p:cNvPr id="27" name="Rounded Rectangle 26"/>
          <p:cNvSpPr>
            <a:spLocks noChangeArrowheads="1"/>
          </p:cNvSpPr>
          <p:nvPr/>
        </p:nvSpPr>
        <p:spPr bwMode="auto">
          <a:xfrm>
            <a:off x="306388" y="2468563"/>
            <a:ext cx="2447925" cy="936625"/>
          </a:xfrm>
          <a:prstGeom prst="roundRect">
            <a:avLst>
              <a:gd name="adj" fmla="val 16667"/>
            </a:avLst>
          </a:prstGeom>
          <a:solidFill>
            <a:schemeClr val="tx2">
              <a:lumMod val="2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C6D9F1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COMISSÃO DE AVALIAÇÃO </a:t>
            </a:r>
          </a:p>
          <a:p>
            <a:pPr algn="ctr">
              <a:defRPr/>
            </a:pPr>
            <a:r>
              <a:rPr lang="en-US" sz="1600" b="1" i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 LOCO</a:t>
            </a:r>
            <a:endParaRPr lang="en-US" sz="1600" b="1" i="1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" name="Rounded Rectangle 28"/>
          <p:cNvSpPr>
            <a:spLocks noChangeArrowheads="1"/>
          </p:cNvSpPr>
          <p:nvPr/>
        </p:nvSpPr>
        <p:spPr bwMode="auto">
          <a:xfrm>
            <a:off x="322263" y="4259263"/>
            <a:ext cx="2447925" cy="1041400"/>
          </a:xfrm>
          <a:prstGeom prst="roundRect">
            <a:avLst>
              <a:gd name="adj" fmla="val 16667"/>
            </a:avLst>
          </a:prstGeom>
          <a:solidFill>
            <a:schemeClr val="tx2">
              <a:lumMod val="2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C6D9F1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CPA E INSTRUMENTOS </a:t>
            </a:r>
            <a:r>
              <a:rPr lang="en-US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en-US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AVALIAÇÃO DE IES</a:t>
            </a:r>
            <a:endParaRPr lang="en-US" sz="1600" b="1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" name="Seta para a direita 9"/>
          <p:cNvSpPr/>
          <p:nvPr/>
        </p:nvSpPr>
        <p:spPr bwMode="auto">
          <a:xfrm rot="5400000">
            <a:off x="1145382" y="1737519"/>
            <a:ext cx="792162" cy="5969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0" name="Seta para a direita 9"/>
          <p:cNvSpPr/>
          <p:nvPr/>
        </p:nvSpPr>
        <p:spPr bwMode="auto">
          <a:xfrm rot="5400000">
            <a:off x="1145382" y="3540919"/>
            <a:ext cx="792162" cy="5969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1" name="Rounded Rectangle 40"/>
          <p:cNvSpPr>
            <a:spLocks noChangeArrowheads="1"/>
          </p:cNvSpPr>
          <p:nvPr/>
        </p:nvSpPr>
        <p:spPr bwMode="auto">
          <a:xfrm>
            <a:off x="3221038" y="747713"/>
            <a:ext cx="2447925" cy="871537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E46C0A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AVALIAÇÃO </a:t>
            </a:r>
          </a:p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CURSOS</a:t>
            </a:r>
          </a:p>
        </p:txBody>
      </p:sp>
      <p:sp>
        <p:nvSpPr>
          <p:cNvPr id="42" name="Rounded Rectangle 41"/>
          <p:cNvSpPr>
            <a:spLocks noChangeArrowheads="1"/>
          </p:cNvSpPr>
          <p:nvPr/>
        </p:nvSpPr>
        <p:spPr bwMode="auto">
          <a:xfrm>
            <a:off x="3203575" y="2468563"/>
            <a:ext cx="2447925" cy="936625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C6D9F1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b="1" dirty="0" smtClean="0">
              <a:solidFill>
                <a:srgbClr val="FFFFFF"/>
              </a:solidFill>
              <a:latin typeface="Calibri" pitchFamily="34" charset="0"/>
              <a:ea typeface="ＭＳ Ｐゴシック" charset="-128"/>
            </a:endParaRPr>
          </a:p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COMISSÃO DE AVALIAÇÃO</a:t>
            </a:r>
          </a:p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1" i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 LOCO</a:t>
            </a:r>
          </a:p>
          <a:p>
            <a:pPr algn="ctr">
              <a:defRPr/>
            </a:pPr>
            <a:endParaRPr lang="en-US" b="1" dirty="0">
              <a:solidFill>
                <a:srgbClr val="FFFFFF"/>
              </a:solidFill>
              <a:latin typeface="Calibri" pitchFamily="34" charset="0"/>
              <a:ea typeface="ＭＳ Ｐゴシック" charset="-128"/>
            </a:endParaRPr>
          </a:p>
        </p:txBody>
      </p:sp>
      <p:sp>
        <p:nvSpPr>
          <p:cNvPr id="43" name="Rounded Rectangle 42"/>
          <p:cNvSpPr>
            <a:spLocks noChangeArrowheads="1"/>
          </p:cNvSpPr>
          <p:nvPr/>
        </p:nvSpPr>
        <p:spPr bwMode="auto">
          <a:xfrm>
            <a:off x="3219450" y="4259263"/>
            <a:ext cx="2447925" cy="1041400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  <a:lumOff val="3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C6D9F1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INSTRUMENTOS DE </a:t>
            </a:r>
            <a:r>
              <a:rPr lang="en-US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AVALIAÇÃO DE CURSO</a:t>
            </a:r>
            <a:endParaRPr lang="en-US" sz="1600" b="1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" name="Seta para a direita 9"/>
          <p:cNvSpPr/>
          <p:nvPr/>
        </p:nvSpPr>
        <p:spPr bwMode="auto">
          <a:xfrm rot="5400000">
            <a:off x="4042569" y="1737519"/>
            <a:ext cx="792162" cy="5969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5" name="Seta para a direita 9"/>
          <p:cNvSpPr/>
          <p:nvPr/>
        </p:nvSpPr>
        <p:spPr bwMode="auto">
          <a:xfrm rot="5400000">
            <a:off x="4042569" y="3540919"/>
            <a:ext cx="792162" cy="5969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6" name="Rounded Rectangle 45"/>
          <p:cNvSpPr>
            <a:spLocks noChangeArrowheads="1"/>
          </p:cNvSpPr>
          <p:nvPr/>
        </p:nvSpPr>
        <p:spPr bwMode="auto">
          <a:xfrm>
            <a:off x="6173788" y="723900"/>
            <a:ext cx="2447925" cy="871538"/>
          </a:xfrm>
          <a:prstGeom prst="roundRect">
            <a:avLst>
              <a:gd name="adj" fmla="val 16667"/>
            </a:avLst>
          </a:prstGeom>
          <a:solidFill>
            <a:schemeClr val="accent3">
              <a:lumMod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C6D9F1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AVALIAÇÃO </a:t>
            </a:r>
          </a:p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DESEMPENHO DOS ESTUDANTES</a:t>
            </a:r>
          </a:p>
        </p:txBody>
      </p:sp>
      <p:sp>
        <p:nvSpPr>
          <p:cNvPr id="47" name="Rounded Rectangle 46"/>
          <p:cNvSpPr>
            <a:spLocks noChangeArrowheads="1"/>
          </p:cNvSpPr>
          <p:nvPr/>
        </p:nvSpPr>
        <p:spPr bwMode="auto">
          <a:xfrm>
            <a:off x="6156325" y="2444750"/>
            <a:ext cx="2447925" cy="936625"/>
          </a:xfrm>
          <a:prstGeom prst="roundRect">
            <a:avLst>
              <a:gd name="adj" fmla="val 16667"/>
            </a:avLst>
          </a:prstGeom>
          <a:solidFill>
            <a:schemeClr val="accent3">
              <a:lumMod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C6D9F1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ESTUDANTES CONCLUINTES</a:t>
            </a:r>
            <a:endParaRPr lang="en-US" sz="1600" b="1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Rounded Rectangle 47"/>
          <p:cNvSpPr>
            <a:spLocks noChangeArrowheads="1"/>
          </p:cNvSpPr>
          <p:nvPr/>
        </p:nvSpPr>
        <p:spPr bwMode="auto">
          <a:xfrm>
            <a:off x="6172200" y="4233863"/>
            <a:ext cx="2447925" cy="1042987"/>
          </a:xfrm>
          <a:prstGeom prst="roundRect">
            <a:avLst>
              <a:gd name="adj" fmla="val 16667"/>
            </a:avLst>
          </a:prstGeom>
          <a:solidFill>
            <a:schemeClr val="accent3">
              <a:lumMod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C6D9F1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PROVA E QUESTIONARIOS</a:t>
            </a:r>
            <a:endParaRPr lang="en-US" sz="1600" b="1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9" name="Seta para a direita 9"/>
          <p:cNvSpPr/>
          <p:nvPr/>
        </p:nvSpPr>
        <p:spPr bwMode="auto">
          <a:xfrm rot="5400000">
            <a:off x="7007225" y="1725615"/>
            <a:ext cx="768349" cy="5969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0" name="Seta para a direita 9"/>
          <p:cNvSpPr/>
          <p:nvPr/>
        </p:nvSpPr>
        <p:spPr bwMode="auto">
          <a:xfrm rot="5400000">
            <a:off x="6995318" y="3517107"/>
            <a:ext cx="792163" cy="5969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1" name="Rounded Rectangle 50"/>
          <p:cNvSpPr>
            <a:spLocks noChangeArrowheads="1"/>
          </p:cNvSpPr>
          <p:nvPr/>
        </p:nvSpPr>
        <p:spPr bwMode="auto">
          <a:xfrm>
            <a:off x="323850" y="5589588"/>
            <a:ext cx="8280400" cy="11525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2879967" rotWithShape="0">
              <a:srgbClr val="C6D9F1">
                <a:alpha val="34999"/>
              </a:srgbClr>
            </a:outerShdw>
          </a:effectLst>
        </p:spPr>
        <p:txBody>
          <a:bodyPr anchor="ctr"/>
          <a:lstStyle/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endParaRPr lang="pt-BR" sz="300" b="1" dirty="0">
              <a:solidFill>
                <a:srgbClr val="FFFFFF"/>
              </a:solidFill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 algn="ctr">
              <a:lnSpc>
                <a:spcPct val="125000"/>
              </a:lnSpc>
              <a:defRPr/>
            </a:pPr>
            <a:endParaRPr lang="pt-BR" b="1" dirty="0">
              <a:solidFill>
                <a:srgbClr val="FFFFFF"/>
              </a:solidFill>
              <a:latin typeface="Calibri" pitchFamily="34" charset="0"/>
              <a:ea typeface="ＭＳ Ｐゴシック" charset="-128"/>
            </a:endParaRPr>
          </a:p>
          <a:p>
            <a:pPr algn="ctr">
              <a:lnSpc>
                <a:spcPct val="125000"/>
              </a:lnSpc>
              <a:defRPr/>
            </a:pPr>
            <a:r>
              <a:rPr lang="pt-BR" sz="14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 R</a:t>
            </a:r>
            <a:r>
              <a:rPr lang="en-US" sz="14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ESULTADOS DA AVALIAÇÃO DE IES, DE CURSOS E DE DESEMPENHO DOS ESTUDANTES CONSTITUEM-SE REFERENCIAL BÁSICO PARA REGULAÇÃO E SUPERVISÃO DA EDUCAÇÃO SUPERIOR.</a:t>
            </a:r>
          </a:p>
          <a:p>
            <a:pPr algn="ctr">
              <a:defRPr/>
            </a:pPr>
            <a:endParaRPr lang="en-US" b="1" dirty="0">
              <a:solidFill>
                <a:srgbClr val="FFFFFF"/>
              </a:solidFill>
              <a:latin typeface="Calibri" pitchFamily="34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60657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29" grpId="0" animBg="1"/>
      <p:bldP spid="30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5725" y="153988"/>
            <a:ext cx="89646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400" b="1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INFORMAÇÕES QUE FAZEM PARTE DO RELATÓRIO DO CURSO - EXEMPLOS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343" y="836712"/>
            <a:ext cx="857695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492097" cy="477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084" y="692696"/>
            <a:ext cx="8768297" cy="493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7"/>
            <a:ext cx="8848984" cy="4977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95792" cy="4947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75314"/>
            <a:ext cx="8880392" cy="499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5982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723784" cy="4907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741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15264" cy="484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8050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682742"/>
            <a:ext cx="8568953" cy="4820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810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018" y="620688"/>
            <a:ext cx="8704967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4697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4925" y="22225"/>
            <a:ext cx="9031288" cy="595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pt-BR" sz="9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- </a:t>
            </a: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ENADE: Objetivos básicos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Times New Roman" pitchFamily="18" charset="0"/>
              <a:buBlip>
                <a:blip r:embed="rId3"/>
              </a:buBlip>
              <a:defRPr/>
            </a:pPr>
            <a:endParaRPr lang="pt-BR" sz="8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buFont typeface="Times New Roman" pitchFamily="18" charset="0"/>
              <a:buChar char="◘"/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Contribuir para a avaliação dos cursos de graduação por meio da verificação das competências, habilidades e conhecimentos desenvolvidos pelos estudantes em sua formação, em consonância com características do perfil profissional da área;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Times New Roman" pitchFamily="18" charset="0"/>
              <a:buChar char="◘"/>
              <a:defRPr/>
            </a:pPr>
            <a:endParaRPr lang="pt-BR" sz="8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buFont typeface="Times New Roman" pitchFamily="18" charset="0"/>
              <a:buChar char="◘"/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Aferir o desempenho dos estudantes no que se refere ao uso, síntese e integração de conhecimentos adquiridos ao longo do curso;</a:t>
            </a: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pt-BR" sz="8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buFont typeface="Times New Roman" pitchFamily="18" charset="0"/>
              <a:buChar char="◘"/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Possibilitar aos cursos o acompanhamento dos resultados de suas ações pedagógicas;</a:t>
            </a: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pt-BR" sz="8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buFont typeface="Times New Roman" pitchFamily="18" charset="0"/>
              <a:buChar char="◘"/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Avaliar comparativamente a formação oferecida pelas IES aos estudantes das respectivas áreas avaliadas.</a:t>
            </a:r>
            <a:endParaRPr lang="pt-BR" dirty="0">
              <a:latin typeface="+mj-lt"/>
              <a:ea typeface="ＭＳ Ｐゴシック" charset="-128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0" y="548680"/>
            <a:ext cx="8704967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44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07950" y="101600"/>
            <a:ext cx="8923338" cy="650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900" b="1" dirty="0" smtClean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defRPr/>
            </a:pPr>
            <a:endParaRPr lang="pt-BR" sz="12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r>
              <a:rPr lang="pt-BR" sz="2400" b="1" u="sng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RESULTADOS</a:t>
            </a:r>
            <a:r>
              <a:rPr lang="pt-BR" sz="24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 (Continuação)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Char char="•"/>
              <a:defRPr/>
            </a:pPr>
            <a:endParaRPr lang="pt-BR" sz="2400" b="1" dirty="0" smtClean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 algn="just">
              <a:lnSpc>
                <a:spcPct val="125000"/>
              </a:lnSpc>
              <a:buFontTx/>
              <a:buChar char="•"/>
              <a:defRPr/>
            </a:pPr>
            <a:r>
              <a:rPr lang="pt-BR" sz="2400" b="1" u="sng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Boletim de Desempenho do Estudante</a:t>
            </a:r>
          </a:p>
          <a:p>
            <a:pPr algn="just">
              <a:lnSpc>
                <a:spcPct val="125000"/>
              </a:lnSpc>
              <a:buFontTx/>
              <a:buChar char="-"/>
              <a:defRPr/>
            </a:pPr>
            <a:r>
              <a:rPr lang="pt-BR" sz="24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Apresenta a nota detalhada obtida pelo estudante e quadros comparativos de seu desempenho.</a:t>
            </a: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endParaRPr lang="pt-BR" sz="2400" b="1" u="sng" dirty="0" smtClean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Char char="•"/>
              <a:defRPr/>
            </a:pPr>
            <a:r>
              <a:rPr lang="pt-BR" sz="2400" b="1" u="sng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Relatórios-Síntese </a:t>
            </a:r>
            <a:r>
              <a:rPr lang="pt-BR" sz="2400" b="1" u="sng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de Área</a:t>
            </a:r>
          </a:p>
          <a:p>
            <a:pPr algn="just">
              <a:lnSpc>
                <a:spcPct val="125000"/>
              </a:lnSpc>
              <a:buFontTx/>
              <a:buChar char="-"/>
              <a:defRPr/>
            </a:pPr>
            <a:r>
              <a:rPr lang="pt-BR" sz="24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Apresenta resumidamente os resultados nacionais ENADE em cada área avaliada no Exame</a:t>
            </a:r>
            <a:r>
              <a:rPr lang="pt-BR" sz="24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.</a:t>
            </a:r>
          </a:p>
          <a:p>
            <a:pPr algn="just">
              <a:lnSpc>
                <a:spcPct val="125000"/>
              </a:lnSpc>
              <a:defRPr/>
            </a:pPr>
            <a:endParaRPr lang="pt-BR" sz="22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 algn="just">
              <a:lnSpc>
                <a:spcPct val="125000"/>
              </a:lnSpc>
              <a:defRPr/>
            </a:pPr>
            <a:endParaRPr lang="pt-BR" dirty="0">
              <a:ea typeface="ＭＳ Ｐゴシック" charset="-128"/>
              <a:cs typeface="Arial" pitchFamily="34" charset="0"/>
            </a:endParaRPr>
          </a:p>
          <a:p>
            <a:pPr algn="just">
              <a:lnSpc>
                <a:spcPct val="125000"/>
              </a:lnSpc>
              <a:buFontTx/>
              <a:buChar char="•"/>
              <a:defRPr/>
            </a:pPr>
            <a:endParaRPr lang="pt-BR" sz="22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84356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-14288" y="53975"/>
            <a:ext cx="9144001" cy="6767513"/>
            <a:chOff x="0" y="43"/>
            <a:chExt cx="5760" cy="4263"/>
          </a:xfrm>
        </p:grpSpPr>
        <p:pic>
          <p:nvPicPr>
            <p:cNvPr id="40963" name="Picture 1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36"/>
              <a:ext cx="5760" cy="40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4" y="43"/>
              <a:ext cx="564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600" b="1">
                  <a:effectLst>
                    <a:outerShdw blurRad="38100" dist="38100" dir="2700000" algn="tl">
                      <a:srgbClr val="1F497D"/>
                    </a:outerShdw>
                  </a:effectLst>
                  <a:latin typeface="Verdana" pitchFamily="34" charset="0"/>
                  <a:ea typeface="ＭＳ Ｐゴシック" charset="-128"/>
                  <a:cs typeface="Arial" pitchFamily="34" charset="0"/>
                </a:rPr>
                <a:t>BOLETIM DE DESEMPENHO DO ESTUDANTE</a:t>
              </a: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832981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6844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692696"/>
            <a:ext cx="857695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1774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15264" cy="484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225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88288" cy="488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3323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693880" cy="4890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4437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96099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3234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0"/>
            <a:ext cx="8891803" cy="500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838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7788" y="466725"/>
            <a:ext cx="9031287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5000"/>
              </a:lnSpc>
              <a:buFontTx/>
              <a:buChar char="-"/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Aplicado </a:t>
            </a:r>
            <a:r>
              <a:rPr lang="pt-BR" sz="20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periodicamente a estudantes das áreas e cursos superiores de tecnologia selecionados a cada ano, garantida uma nova aplicação em tais áreas em um prazo máximo de três anos</a:t>
            </a:r>
            <a:r>
              <a:rPr lang="pt-BR" sz="2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.</a:t>
            </a:r>
          </a:p>
          <a:p>
            <a:pPr>
              <a:lnSpc>
                <a:spcPct val="125000"/>
              </a:lnSpc>
              <a:buFontTx/>
              <a:buChar char="-"/>
              <a:defRPr/>
            </a:pPr>
            <a:endParaRPr lang="pt-BR" sz="2000" b="1" dirty="0" smtClean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buFontTx/>
              <a:buChar char="-"/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Constitui-se </a:t>
            </a:r>
            <a:r>
              <a:rPr lang="pt-BR" sz="2000" b="1" u="sng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componente curricular obrigatório</a:t>
            </a:r>
            <a:r>
              <a:rPr lang="pt-BR" sz="2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dos cursos de graduação.</a:t>
            </a:r>
          </a:p>
          <a:p>
            <a:pPr>
              <a:lnSpc>
                <a:spcPct val="125000"/>
              </a:lnSpc>
              <a:buFontTx/>
              <a:buChar char="-"/>
              <a:defRPr/>
            </a:pPr>
            <a:r>
              <a:rPr lang="pt-BR" sz="2000" b="1" u="sng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A inscrição dos estudantes habilitados ao ENADE é responsabilidade do dirigente da IES.</a:t>
            </a:r>
          </a:p>
          <a:p>
            <a:pPr>
              <a:lnSpc>
                <a:spcPct val="125000"/>
              </a:lnSpc>
              <a:buFontTx/>
              <a:buChar char="-"/>
              <a:defRPr/>
            </a:pPr>
            <a:endParaRPr lang="pt-BR" sz="2000" b="1" u="sng" dirty="0" smtClean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buFontTx/>
              <a:buChar char="-"/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A não-inscrição de estudantes habilitados pela IES poderá ensejar a aplicação das sanções previstas na legislação, como, por exemplo, a suspensão temporária de abertura de processo seletivo de cursos de graduação.</a:t>
            </a:r>
          </a:p>
          <a:p>
            <a:pPr>
              <a:lnSpc>
                <a:spcPct val="125000"/>
              </a:lnSpc>
              <a:buFontTx/>
              <a:buChar char="-"/>
              <a:defRPr/>
            </a:pPr>
            <a:endParaRPr lang="pt-BR" sz="2000" b="1" u="sng" dirty="0" smtClean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buFontTx/>
              <a:buChar char="-"/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</a:t>
            </a:r>
            <a:r>
              <a:rPr lang="pt-BR" sz="20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Desde 2009, o Enade tem sido censitário.</a:t>
            </a:r>
          </a:p>
          <a:p>
            <a:pPr>
              <a:lnSpc>
                <a:spcPct val="125000"/>
              </a:lnSpc>
              <a:buFontTx/>
              <a:buChar char="-"/>
              <a:defRPr/>
            </a:pPr>
            <a:endParaRPr lang="pt-BR" sz="20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buFontTx/>
              <a:buChar char="-"/>
              <a:defRPr/>
            </a:pPr>
            <a:r>
              <a:rPr lang="pt-BR" sz="20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Desde 2011, </a:t>
            </a:r>
            <a:r>
              <a:rPr lang="pt-BR" sz="20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somente os estudantes concluintes participam da prova.</a:t>
            </a:r>
          </a:p>
          <a:p>
            <a:pPr>
              <a:lnSpc>
                <a:spcPct val="125000"/>
              </a:lnSpc>
              <a:defRPr/>
            </a:pPr>
            <a:endParaRPr lang="pt-BR" sz="12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751788"/>
            <a:ext cx="8755085" cy="49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288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51279" cy="492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588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8715404" cy="4900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20516"/>
            <a:ext cx="8867810" cy="4985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85794"/>
            <a:ext cx="8786842" cy="494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14356"/>
            <a:ext cx="8796340" cy="494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8796340" cy="4945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71546"/>
            <a:ext cx="8643998" cy="485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8653464" cy="4865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0163" y="260350"/>
            <a:ext cx="9113837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2000" b="1" u="sng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ROSILENE CERRI</a:t>
            </a:r>
            <a:endParaRPr lang="pt-BR" sz="2000" b="1" u="sng" dirty="0">
              <a:solidFill>
                <a:srgbClr val="FFFFFF"/>
              </a:solidFill>
              <a:latin typeface="+mj-lt"/>
              <a:ea typeface="ＭＳ Ｐゴシック" charset="-128"/>
              <a:cs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1400" b="1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Pesquisadora-Tecnologista </a:t>
            </a:r>
            <a:r>
              <a:rPr lang="pt-BR" sz="1400" b="1" dirty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em Informações e Avaliações </a:t>
            </a:r>
            <a:r>
              <a:rPr lang="pt-BR" sz="1400" b="1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Educacionais</a:t>
            </a:r>
            <a:endParaRPr lang="pt-BR" sz="1600" b="1" dirty="0" smtClean="0">
              <a:solidFill>
                <a:srgbClr val="FFFFFF"/>
              </a:solidFill>
              <a:latin typeface="+mj-lt"/>
              <a:ea typeface="ＭＳ Ｐゴシック" charset="-128"/>
              <a:cs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b="1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Coordenadora-Geral</a:t>
            </a:r>
            <a:r>
              <a:rPr lang="pt-BR" b="1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 do </a:t>
            </a:r>
            <a:r>
              <a:rPr lang="pt-BR" b="1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Enade</a:t>
            </a:r>
            <a:r>
              <a:rPr lang="pt-BR" b="1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endParaRPr lang="pt-BR" sz="2000" b="1" dirty="0" smtClean="0">
              <a:solidFill>
                <a:srgbClr val="FFFFFF"/>
              </a:solidFill>
              <a:latin typeface="+mj-lt"/>
              <a:ea typeface="ＭＳ Ｐゴシック" charset="-128"/>
              <a:cs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2000" b="1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enade@inep.gov.br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2000" b="1" dirty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r</a:t>
            </a:r>
            <a:r>
              <a:rPr lang="pt-BR" sz="2000" b="1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Arial" pitchFamily="34" charset="0"/>
              </a:rPr>
              <a:t>osilene.cerri@inep.gov.br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pt-BR" sz="1000" b="1" dirty="0" smtClean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pt-BR" sz="1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	</a:t>
            </a:r>
            <a:endParaRPr lang="pt-BR" sz="20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Char char="◘"/>
              <a:defRPr/>
            </a:pPr>
            <a:r>
              <a:rPr lang="pt-BR" sz="22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pt-BR" sz="2400" b="1" u="sng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OPERACIONALIZAÇÃO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Char char="◘"/>
              <a:defRPr/>
            </a:pPr>
            <a:r>
              <a:rPr lang="pt-BR" sz="24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O </a:t>
            </a:r>
            <a:r>
              <a:rPr lang="pt-BR" sz="24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ENADE é desenvolvido com o apoio técnico das Comissões Assessoras de </a:t>
            </a:r>
            <a:r>
              <a:rPr lang="pt-BR" sz="24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Avaliação.</a:t>
            </a:r>
            <a:endParaRPr lang="pt-BR" sz="24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30000"/>
              </a:lnSpc>
              <a:defRPr/>
            </a:pPr>
            <a:endParaRPr lang="pt-BR" sz="24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30000"/>
              </a:lnSpc>
              <a:buFontTx/>
              <a:buChar char="•"/>
              <a:defRPr/>
            </a:pPr>
            <a:r>
              <a:rPr lang="pt-BR" sz="24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As Comissões são compostas por professores de IES públicas e privadas, buscando contemplar as diversas regiões do País.</a:t>
            </a:r>
          </a:p>
          <a:p>
            <a:pPr>
              <a:lnSpc>
                <a:spcPct val="130000"/>
              </a:lnSpc>
              <a:defRPr/>
            </a:pPr>
            <a:endParaRPr lang="pt-BR" sz="24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30000"/>
              </a:lnSpc>
              <a:buFontTx/>
              <a:buChar char="•"/>
              <a:defRPr/>
            </a:pPr>
            <a:r>
              <a:rPr lang="pt-BR" sz="24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 Atribuição principal: definir as diretrizes para as provas do Enade e </a:t>
            </a:r>
            <a:r>
              <a:rPr lang="pt-BR" sz="24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construir a Matriz de Prova com especificações </a:t>
            </a:r>
            <a:r>
              <a:rPr lang="pt-BR" sz="24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necessárias à elaboração </a:t>
            </a:r>
            <a:r>
              <a:rPr lang="pt-BR" sz="24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dos itens.</a:t>
            </a:r>
            <a:endParaRPr lang="pt-BR" sz="24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  <a:cs typeface="Arial" pitchFamily="34" charset="0"/>
            </a:endParaRPr>
          </a:p>
          <a:p>
            <a:pPr>
              <a:lnSpc>
                <a:spcPct val="130000"/>
              </a:lnSpc>
              <a:defRPr/>
            </a:pPr>
            <a:endParaRPr lang="pt-BR" sz="22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1438" y="260350"/>
            <a:ext cx="8964612" cy="622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  <a:buFont typeface="Courier New" pitchFamily="49" charset="0"/>
              <a:buChar char="o"/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Verdana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pt-BR" sz="20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  <a:cs typeface="Arial" pitchFamily="34" charset="0"/>
              </a:rPr>
              <a:t>Diretrizes para a prova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Objetivos da prova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Exemplo: </a:t>
            </a:r>
            <a:r>
              <a:rPr lang="pt-B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Engenharia Grupo VI (Portaria </a:t>
            </a: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Inep n</a:t>
            </a:r>
            <a:r>
              <a:rPr lang="pt-BR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o</a:t>
            </a: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 </a:t>
            </a:r>
            <a:r>
              <a:rPr lang="pt-B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245/2011</a:t>
            </a: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, art. 4</a:t>
            </a:r>
            <a:r>
              <a:rPr lang="pt-BR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o</a:t>
            </a:r>
            <a:r>
              <a:rPr lang="pt-B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)</a:t>
            </a:r>
          </a:p>
          <a:p>
            <a:pPr marL="285750" indent="-285750">
              <a:lnSpc>
                <a:spcPct val="125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20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 avaliar e aperfeiçoar continuamente os cursos de graduação em Engenharia </a:t>
            </a: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por </a:t>
            </a:r>
            <a:r>
              <a:rPr lang="pt-BR" sz="20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meio de um sistema de verificação de competências, habilidades e domínio de conhecimentos necessários para o exercício da profissão e da cidadania</a:t>
            </a: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;</a:t>
            </a:r>
          </a:p>
          <a:p>
            <a:pPr marL="285750" indent="-285750">
              <a:lnSpc>
                <a:spcPct val="125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pt-BR" sz="2000" b="1" dirty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formular políticas públicas para a melhoria do ensino de graduação nos cursos de Engenharia </a:t>
            </a: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000" b="1" dirty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permitir o </a:t>
            </a: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acompanhamento do </a:t>
            </a:r>
            <a:r>
              <a:rPr lang="pt-BR" sz="20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perfil do </a:t>
            </a: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egresso do curso e discutir o papel social do engenheiro formado nos cursos de Engenharia;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000" b="1" dirty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aprimorar o processo de ensino-aprendizagem no âmbito dos cursos de graduação em </a:t>
            </a: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Engenharia.</a:t>
            </a:r>
            <a:endParaRPr lang="pt-BR" sz="2000" b="1" dirty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Char char="◘"/>
              <a:defRPr/>
            </a:pPr>
            <a:endParaRPr lang="pt-BR" b="1" u="sng" baseline="30000" dirty="0">
              <a:solidFill>
                <a:srgbClr val="FFA419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charset="-128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4831" y="10308"/>
            <a:ext cx="903605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endParaRPr lang="pt-BR" sz="1600" b="1" dirty="0" smtClean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t-BR" sz="24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Características </a:t>
            </a:r>
            <a:r>
              <a:rPr lang="pt-BR" sz="24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do perfil profissional</a:t>
            </a: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None/>
              <a:defRPr/>
            </a:pP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Exemplo: Engenharia Grupo VI (Portaria Inep n</a:t>
            </a:r>
            <a:r>
              <a:rPr lang="pt-BR" sz="24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o</a:t>
            </a: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 245/2011, art. </a:t>
            </a: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5</a:t>
            </a:r>
            <a:r>
              <a:rPr lang="pt-BR" sz="2400" b="1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o</a:t>
            </a: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)</a:t>
            </a:r>
          </a:p>
          <a:p>
            <a:endParaRPr lang="pt-BR" sz="2400" b="1" dirty="0" smtClean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E</a:t>
            </a:r>
            <a:r>
              <a:rPr lang="pt-BR" sz="24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ngenheiro </a:t>
            </a:r>
            <a:r>
              <a:rPr lang="pt-BR" sz="24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com formação generalista, humanista, crítica e reflexiva, capacitado a absorver e desenvolver novas tecnologias, estimulando a sua atuação crítica e criativa na identificação e resolução de problemas, considerando os seus aspectos políticos, econômicos, sociais, ambientais e culturais, com visão ética e humanística, em atendimento às demandas da sociedade.</a:t>
            </a:r>
          </a:p>
          <a:p>
            <a:pPr eaLnBrk="0" hangingPunct="0">
              <a:lnSpc>
                <a:spcPct val="150000"/>
              </a:lnSpc>
              <a:defRPr/>
            </a:pPr>
            <a:endParaRPr lang="pt-BR" b="1" dirty="0">
              <a:solidFill>
                <a:srgbClr val="FFA419"/>
              </a:solidFill>
              <a:latin typeface="Verdana" pitchFamily="34" charset="0"/>
              <a:ea typeface="ＭＳ Ｐゴシック" charset="-128"/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buFont typeface="Times New Roman" pitchFamily="18" charset="0"/>
              <a:buNone/>
              <a:defRPr/>
            </a:pPr>
            <a:endParaRPr lang="pt-BR" sz="1200" b="1" dirty="0">
              <a:effectLst>
                <a:outerShdw blurRad="38100" dist="38100" dir="2700000" algn="tl">
                  <a:srgbClr val="1F497D"/>
                </a:outerShdw>
              </a:effectLst>
              <a:latin typeface="Verdana" pitchFamily="34" charset="0"/>
              <a:ea typeface="ＭＳ Ｐゴシック" charset="-128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34925" y="44450"/>
            <a:ext cx="9109075" cy="517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Recursos a serem mobilizados (Competências/Habilidades) </a:t>
            </a:r>
          </a:p>
          <a:p>
            <a:pPr marL="342900" indent="-342900">
              <a:defRPr/>
            </a:pP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Exemplo: </a:t>
            </a:r>
            <a:r>
              <a:rPr lang="pt-BR" sz="2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Engenharia Grupo VI (Portaria </a:t>
            </a:r>
            <a:r>
              <a:rPr lang="pt-BR" sz="22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Inep</a:t>
            </a:r>
            <a:r>
              <a:rPr lang="pt-BR" sz="2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 n</a:t>
            </a:r>
            <a:r>
              <a:rPr lang="pt-BR" sz="2200" b="1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o</a:t>
            </a:r>
            <a:r>
              <a:rPr lang="pt-BR" sz="2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 245/2011, art. </a:t>
            </a:r>
            <a:r>
              <a:rPr lang="pt-BR" sz="22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6º</a:t>
            </a:r>
            <a:r>
              <a:rPr lang="pt-BR" sz="22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) 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  <a:defRPr/>
            </a:pPr>
            <a:endParaRPr lang="pt-BR" sz="2200" b="1" dirty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2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I - aplicar </a:t>
            </a:r>
            <a:r>
              <a:rPr lang="pt-BR" sz="22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conhecimentos científicos</a:t>
            </a:r>
            <a:r>
              <a:rPr lang="pt-BR" sz="22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, tecnológicos e instrumentais à Engenharia;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2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II - projetar e conduzir experimentos e interpretar resultados;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2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III - conceber, projetar e analisar sistemas, produtos e processos;</a:t>
            </a:r>
          </a:p>
          <a:p>
            <a:pPr marL="285750" indent="-285750"/>
            <a:r>
              <a:rPr lang="pt-BR" sz="22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	...</a:t>
            </a:r>
          </a:p>
          <a:p>
            <a:pPr marL="285750" indent="-285750"/>
            <a:endParaRPr lang="pt-BR" sz="2200" b="1" dirty="0" smtClean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2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X </a:t>
            </a:r>
            <a:r>
              <a:rPr lang="pt-BR" sz="22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- atuar em equipes multidisciplinares;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2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XI - compreender e aplicar a ética e responsabilidade profissionais;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2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XII - avaliar o impacto das atividades da engenharia no contexto social e ambiental;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200" b="1" dirty="0">
                <a:solidFill>
                  <a:srgbClr val="FFA419"/>
                </a:solidFill>
                <a:latin typeface="+mj-lt"/>
                <a:ea typeface="ＭＳ Ｐゴシック" charset="-128"/>
              </a:rPr>
              <a:t>XIII - avaliar a viabilidade econômica de projetos de </a:t>
            </a:r>
            <a:r>
              <a:rPr lang="pt-BR" sz="22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engenharia.</a:t>
            </a:r>
            <a:endParaRPr lang="pt-BR" sz="2200" b="1" dirty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endParaRPr lang="pt-BR" b="1" dirty="0">
              <a:solidFill>
                <a:srgbClr val="FFA419"/>
              </a:solidFill>
              <a:latin typeface="Verdana" pitchFamily="34" charset="0"/>
              <a:ea typeface="ＭＳ Ｐゴシック" charset="-128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34925" y="44450"/>
            <a:ext cx="9109075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Objetos  de Conhecimento </a:t>
            </a:r>
            <a:endParaRPr lang="pt-BR" sz="2000" b="1" dirty="0">
              <a:effectLst>
                <a:outerShdw blurRad="38100" dist="38100" dir="2700000" algn="tl">
                  <a:srgbClr val="1F497D"/>
                </a:outerShdw>
              </a:effectLst>
              <a:latin typeface="+mj-lt"/>
              <a:ea typeface="ＭＳ Ｐゴシック" charset="-128"/>
            </a:endParaRPr>
          </a:p>
          <a:p>
            <a:pPr marL="342900" indent="-342900">
              <a:defRPr/>
            </a:pPr>
            <a:r>
              <a:rPr lang="pt-BR" sz="20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Exemplo: </a:t>
            </a:r>
            <a:r>
              <a:rPr lang="pt-B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Engenharia Grupo VI (Portaria </a:t>
            </a:r>
            <a:r>
              <a:rPr lang="pt-BR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Inep</a:t>
            </a:r>
            <a:r>
              <a:rPr lang="pt-B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 n</a:t>
            </a:r>
            <a:r>
              <a:rPr lang="pt-BR" sz="2000" b="1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o</a:t>
            </a:r>
            <a:r>
              <a:rPr lang="pt-B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 245/2011, art. 7</a:t>
            </a:r>
            <a:r>
              <a:rPr lang="pt-BR" sz="2000" b="1" dirty="0" smtClean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º</a:t>
            </a:r>
            <a:r>
              <a:rPr lang="pt-BR" sz="2000" b="1" dirty="0">
                <a:effectLst>
                  <a:outerShdw blurRad="38100" dist="38100" dir="2700000" algn="tl">
                    <a:srgbClr val="1F497D"/>
                  </a:outerShdw>
                </a:effectLst>
                <a:latin typeface="+mj-lt"/>
                <a:ea typeface="ＭＳ Ｐゴシック" charset="-128"/>
              </a:rPr>
              <a:t>) </a:t>
            </a:r>
            <a:endParaRPr lang="pt-BR" sz="2000" b="1" dirty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>
              <a:buFont typeface="Arial" pitchFamily="34" charset="0"/>
              <a:buChar char="•"/>
            </a:pPr>
            <a:endParaRPr lang="pt-BR" sz="2000" b="1" dirty="0" smtClean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/>
            <a:endParaRPr lang="pt-BR" sz="2000" b="1" dirty="0" smtClean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ENGENHARIA DE OPERAÇÕES E PROCESSOS DA PRODUÇÃO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Gestão de Sistemas de Produção e Operações;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Planejamento, Programação e Controle da Produção;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Processos Produtivos Discretos e Contínuos: procedimentos, métodos e seqüências.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000" b="1" dirty="0" smtClean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LOGÍSTICA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Gestão da Cadeia de Suprimentos;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Gestão de Estoques;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Logística Reversa.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000" b="1" dirty="0" smtClean="0">
              <a:solidFill>
                <a:srgbClr val="FFA419"/>
              </a:solidFill>
              <a:latin typeface="+mj-lt"/>
              <a:ea typeface="ＭＳ Ｐゴシック" charset="-128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PESQUISA OPERACIONAL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Modelagem, Simulação e Otimização;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Processos Decisórios;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Processos Estocásticos;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 smtClean="0">
                <a:solidFill>
                  <a:srgbClr val="FFA419"/>
                </a:solidFill>
                <a:latin typeface="+mj-lt"/>
                <a:ea typeface="ＭＳ Ｐゴシック" charset="-128"/>
              </a:rPr>
              <a:t>Teoria dos Jogos.</a:t>
            </a:r>
          </a:p>
          <a:p>
            <a:endParaRPr lang="pt-BR" b="1" dirty="0" smtClean="0">
              <a:solidFill>
                <a:srgbClr val="FFA419"/>
              </a:solidFill>
              <a:latin typeface="Verdana" pitchFamily="34" charset="0"/>
              <a:ea typeface="ＭＳ Ｐゴシック" charset="-128"/>
            </a:endParaRPr>
          </a:p>
          <a:p>
            <a:endParaRPr lang="pt-BR" b="1" dirty="0">
              <a:solidFill>
                <a:srgbClr val="FFA419"/>
              </a:solidFill>
              <a:latin typeface="Verdana" pitchFamily="34" charset="0"/>
              <a:ea typeface="ＭＳ Ｐゴシック" charset="-128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3543</TotalTime>
  <Words>1186</Words>
  <Application>Microsoft Office PowerPoint</Application>
  <PresentationFormat>Apresentação na tela (4:3)</PresentationFormat>
  <Paragraphs>231</Paragraphs>
  <Slides>49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0" baseType="lpstr">
      <vt:lpstr>Black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WEBSTER</dc:creator>
  <cp:lastModifiedBy>jucinaldo.ferreira</cp:lastModifiedBy>
  <cp:revision>305</cp:revision>
  <dcterms:created xsi:type="dcterms:W3CDTF">2010-05-16T18:39:55Z</dcterms:created>
  <dcterms:modified xsi:type="dcterms:W3CDTF">2013-06-13T14:22:57Z</dcterms:modified>
</cp:coreProperties>
</file>